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0" r:id="rId5"/>
    <p:sldId id="261" r:id="rId6"/>
    <p:sldId id="265" r:id="rId7"/>
    <p:sldId id="262" r:id="rId8"/>
    <p:sldId id="264" r:id="rId9"/>
    <p:sldId id="263"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130" autoAdjust="0"/>
  </p:normalViewPr>
  <p:slideViewPr>
    <p:cSldViewPr snapToGrid="0" snapToObjects="1">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11/18/2015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package" Target="../embeddings/Microsoft_Word_Document1.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solidFill>
                  <a:srgbClr val="000090"/>
                </a:solidFill>
                <a:latin typeface="Calibri"/>
                <a:cs typeface="Calibri"/>
              </a:rPr>
              <a:t>HAVE A SAY IN HOW </a:t>
            </a:r>
            <a:r>
              <a:rPr lang="ta-IN" sz="3200" b="1" dirty="0" smtClean="0">
                <a:solidFill>
                  <a:srgbClr val="000090"/>
                </a:solidFill>
                <a:latin typeface="Calibri"/>
                <a:cs typeface="Calibri"/>
              </a:rPr>
              <a:t>FATF </a:t>
            </a:r>
            <a:r>
              <a:rPr lang="en-US" sz="3200" b="1" dirty="0" smtClean="0">
                <a:solidFill>
                  <a:srgbClr val="000090"/>
                </a:solidFill>
                <a:latin typeface="Calibri"/>
                <a:cs typeface="Calibri"/>
              </a:rPr>
              <a:t>COUNTER</a:t>
            </a:r>
            <a:r>
              <a:rPr lang="en-US" sz="3200" b="1" dirty="0">
                <a:solidFill>
                  <a:srgbClr val="000090"/>
                </a:solidFill>
                <a:latin typeface="Calibri"/>
                <a:cs typeface="Calibri"/>
              </a:rPr>
              <a:t>-TERRORISM POLICIES ARE DESIGNED</a:t>
            </a:r>
          </a:p>
        </p:txBody>
      </p:sp>
      <p:sp>
        <p:nvSpPr>
          <p:cNvPr id="3" name="Subtitle 2"/>
          <p:cNvSpPr>
            <a:spLocks noGrp="1"/>
          </p:cNvSpPr>
          <p:nvPr>
            <p:ph type="subTitle" idx="1"/>
          </p:nvPr>
        </p:nvSpPr>
        <p:spPr>
          <a:xfrm>
            <a:off x="183444" y="6279443"/>
            <a:ext cx="6822017" cy="522111"/>
          </a:xfrm>
        </p:spPr>
        <p:txBody>
          <a:bodyPr>
            <a:normAutofit fontScale="62500" lnSpcReduction="20000"/>
          </a:bodyPr>
          <a:lstStyle/>
          <a:p>
            <a:pPr algn="l"/>
            <a:r>
              <a:rPr lang="en-US" b="1" i="1" dirty="0">
                <a:solidFill>
                  <a:schemeClr val="tx1"/>
                </a:solidFill>
              </a:rPr>
              <a:t>This webinar organized under the project:  “Standing up Against Counter-Terrorism Measures that Constrain Civic Space”. The project is supported in part by the grant from the Open Society Human Rights Initiative. The views in the presentation do not necessarily represent the views of the Open Society Foundations.</a:t>
            </a:r>
            <a:endParaRPr lang="en-US" b="1" dirty="0">
              <a:solidFill>
                <a:schemeClr val="tx1"/>
              </a:solidFill>
              <a:effectLst/>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015258009"/>
              </p:ext>
            </p:extLst>
          </p:nvPr>
        </p:nvGraphicFramePr>
        <p:xfrm>
          <a:off x="1605143" y="292805"/>
          <a:ext cx="5817301" cy="988941"/>
        </p:xfrm>
        <a:graphic>
          <a:graphicData uri="http://schemas.openxmlformats.org/presentationml/2006/ole">
            <mc:AlternateContent xmlns:mc="http://schemas.openxmlformats.org/markup-compatibility/2006">
              <mc:Choice xmlns:v="urn:schemas-microsoft-com:vml" Requires="v">
                <p:oleObj spid="_x0000_s1047" name="Document" r:id="rId4" imgW="6350000" imgH="1079500" progId="Word.Document.12">
                  <p:embed/>
                </p:oleObj>
              </mc:Choice>
              <mc:Fallback>
                <p:oleObj name="Document" r:id="rId4" imgW="6350000" imgH="1079500" progId="Word.Document.12">
                  <p:embed/>
                  <p:pic>
                    <p:nvPicPr>
                      <p:cNvPr id="0" name=""/>
                      <p:cNvPicPr/>
                      <p:nvPr/>
                    </p:nvPicPr>
                    <p:blipFill>
                      <a:blip r:embed="rId5"/>
                      <a:stretch>
                        <a:fillRect/>
                      </a:stretch>
                    </p:blipFill>
                    <p:spPr>
                      <a:xfrm>
                        <a:off x="1605143" y="292805"/>
                        <a:ext cx="5817301" cy="988941"/>
                      </a:xfrm>
                      <a:prstGeom prst="rect">
                        <a:avLst/>
                      </a:prstGeom>
                    </p:spPr>
                  </p:pic>
                </p:oleObj>
              </mc:Fallback>
            </mc:AlternateContent>
          </a:graphicData>
        </a:graphic>
      </p:graphicFrame>
      <p:pic>
        <p:nvPicPr>
          <p:cNvPr id="5" name="Picture 4" descr="https://support.soros.org/attachments/token/0cFnehvt8N0VVUsqYXEpT5r35/?name=OSF_logo_RGB.jpg"/>
          <p:cNvPicPr/>
          <p:nvPr/>
        </p:nvPicPr>
        <p:blipFill>
          <a:blip r:embed="rId6"/>
          <a:srcRect/>
          <a:stretch>
            <a:fillRect/>
          </a:stretch>
        </p:blipFill>
        <p:spPr bwMode="auto">
          <a:xfrm>
            <a:off x="7005461" y="6329755"/>
            <a:ext cx="1842206" cy="471799"/>
          </a:xfrm>
          <a:prstGeom prst="rect">
            <a:avLst/>
          </a:prstGeom>
          <a:noFill/>
          <a:ln w="9525">
            <a:noFill/>
            <a:miter lim="800000"/>
            <a:headEnd/>
            <a:tailEnd/>
          </a:ln>
        </p:spPr>
      </p:pic>
    </p:spTree>
    <p:extLst>
      <p:ext uri="{BB962C8B-B14F-4D97-AF65-F5344CB8AC3E}">
        <p14:creationId xmlns:p14="http://schemas.microsoft.com/office/powerpoint/2010/main" val="150219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ta-IN" sz="3600" b="1" dirty="0" smtClean="0">
                <a:solidFill>
                  <a:srgbClr val="000090"/>
                </a:solidFill>
                <a:latin typeface="Calibri"/>
                <a:cs typeface="Calibri"/>
              </a:rPr>
              <a:t>Thank you for your questions</a:t>
            </a:r>
          </a:p>
          <a:p>
            <a:pPr marL="0" indent="0" algn="ctr">
              <a:buNone/>
            </a:pPr>
            <a:endParaRPr lang="ta-IN" dirty="0"/>
          </a:p>
          <a:p>
            <a:pPr marL="0" indent="0" algn="ctr">
              <a:buNone/>
            </a:pPr>
            <a:r>
              <a:rPr lang="ta-IN" dirty="0" smtClean="0"/>
              <a:t>Follow us </a:t>
            </a:r>
            <a:r>
              <a:rPr lang="en-US" dirty="0" smtClean="0"/>
              <a:t>@</a:t>
            </a:r>
            <a:r>
              <a:rPr lang="en-US" dirty="0" err="1" smtClean="0"/>
              <a:t>fatfplatform</a:t>
            </a:r>
            <a:endParaRPr lang="ta-IN" dirty="0" smtClean="0"/>
          </a:p>
          <a:p>
            <a:pPr marL="0" indent="0" algn="ctr">
              <a:buNone/>
            </a:pPr>
            <a:r>
              <a:rPr lang="en-US" dirty="0"/>
              <a:t>http://</a:t>
            </a:r>
            <a:r>
              <a:rPr lang="en-US" dirty="0" err="1" smtClean="0"/>
              <a:t>fatfplatform.org</a:t>
            </a:r>
            <a:endParaRPr lang="en-US" dirty="0"/>
          </a:p>
        </p:txBody>
      </p:sp>
      <p:sp>
        <p:nvSpPr>
          <p:cNvPr id="4" name="TextBox 3"/>
          <p:cNvSpPr txBox="1"/>
          <p:nvPr/>
        </p:nvSpPr>
        <p:spPr>
          <a:xfrm>
            <a:off x="1120619" y="6350000"/>
            <a:ext cx="7179745" cy="369332"/>
          </a:xfrm>
          <a:prstGeom prst="rect">
            <a:avLst/>
          </a:prstGeom>
          <a:noFill/>
        </p:spPr>
        <p:txBody>
          <a:bodyPr wrap="none" rtlCol="0">
            <a:spAutoFit/>
          </a:bodyPr>
          <a:lstStyle/>
          <a:p>
            <a:r>
              <a:rPr lang="en-US" dirty="0"/>
              <a:t>Vanja Skoric, Senior Legal Advisory, European Centre for Not for Profit Law</a:t>
            </a:r>
          </a:p>
        </p:txBody>
      </p:sp>
    </p:spTree>
    <p:extLst>
      <p:ext uri="{BB962C8B-B14F-4D97-AF65-F5344CB8AC3E}">
        <p14:creationId xmlns:p14="http://schemas.microsoft.com/office/powerpoint/2010/main" val="285150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361110"/>
            <a:ext cx="8042276" cy="622607"/>
          </a:xfrm>
        </p:spPr>
        <p:txBody>
          <a:bodyPr/>
          <a:lstStyle/>
          <a:p>
            <a:r>
              <a:rPr lang="ta-IN" b="1" dirty="0" smtClean="0">
                <a:solidFill>
                  <a:srgbClr val="000090"/>
                </a:solidFill>
                <a:latin typeface="Calibri"/>
                <a:cs typeface="Calibri"/>
              </a:rPr>
              <a:t>Discussion points</a:t>
            </a:r>
            <a:endParaRPr lang="en-US" b="1" dirty="0">
              <a:solidFill>
                <a:srgbClr val="000090"/>
              </a:solidFill>
              <a:latin typeface="Calibri"/>
              <a:cs typeface="Calibri"/>
            </a:endParaRPr>
          </a:p>
        </p:txBody>
      </p:sp>
      <p:sp>
        <p:nvSpPr>
          <p:cNvPr id="5" name="Content Placeholder 4"/>
          <p:cNvSpPr>
            <a:spLocks noGrp="1"/>
          </p:cNvSpPr>
          <p:nvPr>
            <p:ph idx="1"/>
          </p:nvPr>
        </p:nvSpPr>
        <p:spPr>
          <a:xfrm>
            <a:off x="549275" y="1531610"/>
            <a:ext cx="8042276" cy="4980844"/>
          </a:xfrm>
        </p:spPr>
        <p:txBody>
          <a:bodyPr>
            <a:normAutofit/>
          </a:bodyPr>
          <a:lstStyle/>
          <a:p>
            <a:pPr marL="0" indent="0">
              <a:buNone/>
            </a:pPr>
            <a:r>
              <a:rPr lang="ta-IN" sz="2800" dirty="0" smtClean="0">
                <a:solidFill>
                  <a:srgbClr val="FF0000"/>
                </a:solidFill>
              </a:rPr>
              <a:t>CONTENT:</a:t>
            </a:r>
          </a:p>
          <a:p>
            <a:r>
              <a:rPr lang="ta-IN" sz="2800" dirty="0" smtClean="0"/>
              <a:t>Recommendation 8 </a:t>
            </a:r>
            <a:r>
              <a:rPr lang="ta-IN" sz="2800" dirty="0" smtClean="0">
                <a:latin typeface="Calibri"/>
                <a:cs typeface="Calibri"/>
              </a:rPr>
              <a:t>(R8) </a:t>
            </a:r>
          </a:p>
          <a:p>
            <a:r>
              <a:rPr lang="ta-IN" sz="2800" dirty="0" smtClean="0"/>
              <a:t>Interpretative Note  </a:t>
            </a:r>
            <a:r>
              <a:rPr lang="ta-IN" sz="2800" dirty="0" smtClean="0">
                <a:latin typeface="Calibri"/>
                <a:cs typeface="Calibri"/>
              </a:rPr>
              <a:t>(IN) to R8</a:t>
            </a:r>
          </a:p>
          <a:p>
            <a:pPr marL="0" indent="0">
              <a:buNone/>
            </a:pPr>
            <a:r>
              <a:rPr lang="ta-IN" sz="2800" dirty="0" smtClean="0">
                <a:solidFill>
                  <a:srgbClr val="FF0000"/>
                </a:solidFill>
              </a:rPr>
              <a:t>PROCESS:</a:t>
            </a:r>
          </a:p>
          <a:p>
            <a:r>
              <a:rPr lang="ta-IN" sz="2800" dirty="0" smtClean="0"/>
              <a:t>Consultation process for IN</a:t>
            </a:r>
          </a:p>
          <a:p>
            <a:r>
              <a:rPr lang="ta-IN" sz="2800" dirty="0" smtClean="0"/>
              <a:t>Longterm NPO engagement with FATF</a:t>
            </a:r>
            <a:endParaRPr lang="en-US" sz="2800" dirty="0"/>
          </a:p>
        </p:txBody>
      </p:sp>
    </p:spTree>
    <p:extLst>
      <p:ext uri="{BB962C8B-B14F-4D97-AF65-F5344CB8AC3E}">
        <p14:creationId xmlns:p14="http://schemas.microsoft.com/office/powerpoint/2010/main" val="172995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225778"/>
            <a:ext cx="8042276" cy="832555"/>
          </a:xfrm>
        </p:spPr>
        <p:txBody>
          <a:bodyPr/>
          <a:lstStyle/>
          <a:p>
            <a:r>
              <a:rPr lang="ta-IN" b="1" dirty="0" smtClean="0">
                <a:solidFill>
                  <a:srgbClr val="000090"/>
                </a:solidFill>
                <a:latin typeface="Calibri"/>
                <a:cs typeface="Calibri"/>
              </a:rPr>
              <a:t>FATF key documents on NPOs</a:t>
            </a:r>
            <a:endParaRPr lang="en-US" b="1" dirty="0">
              <a:solidFill>
                <a:srgbClr val="000090"/>
              </a:solidFill>
              <a:latin typeface="Calibri"/>
              <a:cs typeface="Calibri"/>
            </a:endParaRPr>
          </a:p>
        </p:txBody>
      </p:sp>
      <p:sp>
        <p:nvSpPr>
          <p:cNvPr id="5" name="Content Placeholder 4"/>
          <p:cNvSpPr>
            <a:spLocks noGrp="1"/>
          </p:cNvSpPr>
          <p:nvPr>
            <p:ph sz="half" idx="1"/>
          </p:nvPr>
        </p:nvSpPr>
        <p:spPr/>
        <p:txBody>
          <a:bodyPr>
            <a:normAutofit lnSpcReduction="10000"/>
          </a:bodyPr>
          <a:lstStyle/>
          <a:p>
            <a:pPr marL="0" indent="0">
              <a:buNone/>
            </a:pPr>
            <a:r>
              <a:rPr lang="ta-IN" sz="2800" dirty="0" smtClean="0">
                <a:solidFill>
                  <a:srgbClr val="FF0000"/>
                </a:solidFill>
              </a:rPr>
              <a:t>Policy:</a:t>
            </a:r>
          </a:p>
          <a:p>
            <a:r>
              <a:rPr lang="ta-IN" sz="2800" dirty="0" smtClean="0"/>
              <a:t>Recommendation 8 </a:t>
            </a:r>
            <a:r>
              <a:rPr lang="ta-IN" sz="2800" dirty="0" smtClean="0">
                <a:latin typeface="Calibri"/>
                <a:cs typeface="Calibri"/>
              </a:rPr>
              <a:t>(R8) </a:t>
            </a:r>
          </a:p>
          <a:p>
            <a:r>
              <a:rPr lang="ta-IN" sz="2800" dirty="0" smtClean="0"/>
              <a:t>Interpretative Note  </a:t>
            </a:r>
            <a:r>
              <a:rPr lang="ta-IN" sz="2800" dirty="0" smtClean="0">
                <a:latin typeface="Calibri"/>
                <a:cs typeface="Calibri"/>
              </a:rPr>
              <a:t>(IN) to R8</a:t>
            </a:r>
            <a:endParaRPr lang="en-US" sz="2800" dirty="0"/>
          </a:p>
        </p:txBody>
      </p:sp>
      <p:sp>
        <p:nvSpPr>
          <p:cNvPr id="6" name="Content Placeholder 5"/>
          <p:cNvSpPr>
            <a:spLocks noGrp="1"/>
          </p:cNvSpPr>
          <p:nvPr>
            <p:ph sz="half" idx="2"/>
          </p:nvPr>
        </p:nvSpPr>
        <p:spPr>
          <a:xfrm>
            <a:off x="4751071" y="1600200"/>
            <a:ext cx="3840480" cy="4778021"/>
          </a:xfrm>
        </p:spPr>
        <p:txBody>
          <a:bodyPr>
            <a:normAutofit lnSpcReduction="10000"/>
          </a:bodyPr>
          <a:lstStyle/>
          <a:p>
            <a:pPr marL="0" indent="0">
              <a:buNone/>
            </a:pPr>
            <a:r>
              <a:rPr lang="ta-IN" sz="2800" dirty="0" smtClean="0">
                <a:solidFill>
                  <a:srgbClr val="FF0000"/>
                </a:solidFill>
              </a:rPr>
              <a:t>Practice:</a:t>
            </a:r>
          </a:p>
          <a:p>
            <a:r>
              <a:rPr lang="ta-IN" sz="2800" dirty="0" smtClean="0">
                <a:latin typeface="Calibri"/>
                <a:cs typeface="Calibri"/>
              </a:rPr>
              <a:t>Best Practice </a:t>
            </a:r>
            <a:r>
              <a:rPr lang="en-US" sz="2800" dirty="0">
                <a:latin typeface="Calibri"/>
                <a:cs typeface="Calibri"/>
              </a:rPr>
              <a:t>Paper </a:t>
            </a:r>
            <a:r>
              <a:rPr lang="ta-IN" sz="2800" dirty="0" smtClean="0">
                <a:latin typeface="Calibri"/>
                <a:cs typeface="Calibri"/>
              </a:rPr>
              <a:t>(BPP) </a:t>
            </a:r>
            <a:r>
              <a:rPr lang="en-US" sz="2800" dirty="0" smtClean="0">
                <a:latin typeface="Calibri"/>
                <a:cs typeface="Calibri"/>
              </a:rPr>
              <a:t>on </a:t>
            </a:r>
            <a:r>
              <a:rPr lang="en-US" sz="2800" dirty="0">
                <a:latin typeface="Calibri"/>
                <a:cs typeface="Calibri"/>
              </a:rPr>
              <a:t>Combating the Abuse of Non-Profit </a:t>
            </a:r>
            <a:r>
              <a:rPr lang="en-US" sz="2800" dirty="0" err="1" smtClean="0">
                <a:latin typeface="Calibri"/>
                <a:cs typeface="Calibri"/>
              </a:rPr>
              <a:t>Organisations</a:t>
            </a:r>
            <a:r>
              <a:rPr lang="ta-IN" sz="2800" dirty="0" smtClean="0">
                <a:latin typeface="Calibri"/>
                <a:cs typeface="Calibri"/>
              </a:rPr>
              <a:t> / revised in 2015</a:t>
            </a:r>
          </a:p>
          <a:p>
            <a:r>
              <a:rPr lang="en-US" sz="2800" dirty="0"/>
              <a:t>FATF Typologies Report on Risk of Terrorist Abuse in Non-Profit </a:t>
            </a:r>
            <a:r>
              <a:rPr lang="en-US" sz="2800" dirty="0" err="1" smtClean="0">
                <a:latin typeface="Calibri"/>
                <a:cs typeface="Calibri"/>
              </a:rPr>
              <a:t>Organisations</a:t>
            </a:r>
            <a:r>
              <a:rPr lang="ta-IN" sz="2800" dirty="0" smtClean="0">
                <a:latin typeface="Calibri"/>
                <a:cs typeface="Calibri"/>
              </a:rPr>
              <a:t> / 2014</a:t>
            </a:r>
            <a:endParaRPr lang="en-US" sz="2800" dirty="0">
              <a:latin typeface="Calibri"/>
              <a:cs typeface="Calibri"/>
            </a:endParaRPr>
          </a:p>
        </p:txBody>
      </p:sp>
    </p:spTree>
    <p:extLst>
      <p:ext uri="{BB962C8B-B14F-4D97-AF65-F5344CB8AC3E}">
        <p14:creationId xmlns:p14="http://schemas.microsoft.com/office/powerpoint/2010/main" val="187115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45568"/>
            <a:ext cx="8042276" cy="865976"/>
          </a:xfrm>
        </p:spPr>
        <p:txBody>
          <a:bodyPr/>
          <a:lstStyle/>
          <a:p>
            <a:r>
              <a:rPr lang="ta-IN" b="1" dirty="0" smtClean="0">
                <a:solidFill>
                  <a:srgbClr val="000090"/>
                </a:solidFill>
                <a:latin typeface="Calibri"/>
                <a:cs typeface="Calibri"/>
              </a:rPr>
              <a:t>Process of revision for IN </a:t>
            </a:r>
            <a:endParaRPr lang="en-US" b="1" dirty="0">
              <a:solidFill>
                <a:srgbClr val="000090"/>
              </a:solidFill>
              <a:latin typeface="Calibri"/>
              <a:cs typeface="Calibri"/>
            </a:endParaRPr>
          </a:p>
        </p:txBody>
      </p:sp>
      <p:sp>
        <p:nvSpPr>
          <p:cNvPr id="5" name="Content Placeholder 4"/>
          <p:cNvSpPr>
            <a:spLocks noGrp="1"/>
          </p:cNvSpPr>
          <p:nvPr>
            <p:ph idx="1"/>
          </p:nvPr>
        </p:nvSpPr>
        <p:spPr/>
        <p:txBody>
          <a:bodyPr>
            <a:normAutofit lnSpcReduction="10000"/>
          </a:bodyPr>
          <a:lstStyle/>
          <a:p>
            <a:pPr marL="0" indent="0">
              <a:buNone/>
            </a:pPr>
            <a:r>
              <a:rPr lang="en-US" sz="2800" dirty="0">
                <a:solidFill>
                  <a:srgbClr val="FF0000"/>
                </a:solidFill>
                <a:latin typeface="Calibri"/>
                <a:cs typeface="Calibri"/>
              </a:rPr>
              <a:t>Public Consultation on the </a:t>
            </a:r>
            <a:r>
              <a:rPr lang="en-US" sz="2800" dirty="0" smtClean="0">
                <a:solidFill>
                  <a:srgbClr val="FF0000"/>
                </a:solidFill>
                <a:latin typeface="Calibri"/>
                <a:cs typeface="Calibri"/>
              </a:rPr>
              <a:t>Revision</a:t>
            </a:r>
            <a:r>
              <a:rPr lang="ta-IN" sz="2800" dirty="0">
                <a:solidFill>
                  <a:srgbClr val="FF0000"/>
                </a:solidFill>
                <a:latin typeface="Calibri"/>
                <a:cs typeface="Calibri"/>
              </a:rPr>
              <a:t> </a:t>
            </a:r>
            <a:r>
              <a:rPr lang="ta-IN" sz="2800" dirty="0" smtClean="0">
                <a:solidFill>
                  <a:srgbClr val="FF0000"/>
                </a:solidFill>
                <a:latin typeface="Calibri"/>
                <a:cs typeface="Calibri"/>
              </a:rPr>
              <a:t>of IN:</a:t>
            </a:r>
          </a:p>
          <a:p>
            <a:r>
              <a:rPr lang="en-US" sz="2800" dirty="0" smtClean="0">
                <a:latin typeface="Calibri"/>
                <a:cs typeface="Calibri"/>
              </a:rPr>
              <a:t>D</a:t>
            </a:r>
            <a:r>
              <a:rPr lang="ta-IN" sz="2800" dirty="0" smtClean="0">
                <a:latin typeface="Calibri"/>
                <a:cs typeface="Calibri"/>
              </a:rPr>
              <a:t>uration three weeks (Nov 27)</a:t>
            </a:r>
          </a:p>
          <a:p>
            <a:r>
              <a:rPr lang="ta-IN" sz="2800" dirty="0" smtClean="0">
                <a:latin typeface="Calibri"/>
                <a:cs typeface="Calibri"/>
              </a:rPr>
              <a:t>Pre-draft consultation </a:t>
            </a:r>
          </a:p>
          <a:p>
            <a:r>
              <a:rPr lang="ta-IN" sz="2800" dirty="0" smtClean="0">
                <a:latin typeface="Calibri"/>
                <a:cs typeface="Calibri"/>
              </a:rPr>
              <a:t>Use provided template: general and specific comments (input directly the IN text)</a:t>
            </a:r>
          </a:p>
          <a:p>
            <a:r>
              <a:rPr lang="ta-IN" sz="2800" dirty="0" smtClean="0">
                <a:cs typeface="Calibri"/>
              </a:rPr>
              <a:t>More information: </a:t>
            </a:r>
            <a:r>
              <a:rPr lang="en-US" sz="2800" dirty="0" smtClean="0">
                <a:solidFill>
                  <a:srgbClr val="3366FF"/>
                </a:solidFill>
                <a:cs typeface="Calibri"/>
              </a:rPr>
              <a:t>http</a:t>
            </a:r>
            <a:r>
              <a:rPr lang="en-US" sz="2800" dirty="0">
                <a:solidFill>
                  <a:srgbClr val="3366FF"/>
                </a:solidFill>
                <a:cs typeface="Calibri"/>
              </a:rPr>
              <a:t>://</a:t>
            </a:r>
            <a:r>
              <a:rPr lang="en-US" sz="2800" dirty="0" err="1">
                <a:solidFill>
                  <a:srgbClr val="3366FF"/>
                </a:solidFill>
                <a:cs typeface="Calibri"/>
              </a:rPr>
              <a:t>www.fatf-gafi.org</a:t>
            </a:r>
            <a:r>
              <a:rPr lang="en-US" sz="2800" dirty="0">
                <a:solidFill>
                  <a:srgbClr val="3366FF"/>
                </a:solidFill>
                <a:cs typeface="Calibri"/>
              </a:rPr>
              <a:t>/publications/</a:t>
            </a:r>
            <a:r>
              <a:rPr lang="en-US" sz="2800" dirty="0" err="1">
                <a:solidFill>
                  <a:srgbClr val="3366FF"/>
                </a:solidFill>
                <a:cs typeface="Calibri"/>
              </a:rPr>
              <a:t>fatfrecommendations</a:t>
            </a:r>
            <a:r>
              <a:rPr lang="en-US" sz="2800" dirty="0">
                <a:solidFill>
                  <a:srgbClr val="3366FF"/>
                </a:solidFill>
                <a:cs typeface="Calibri"/>
              </a:rPr>
              <a:t>/documents/public-consultation-npo-inr8.html</a:t>
            </a:r>
            <a:endParaRPr lang="ta-IN" sz="2800" dirty="0" smtClean="0">
              <a:solidFill>
                <a:srgbClr val="3366FF"/>
              </a:solidFill>
              <a:latin typeface="Calibri"/>
              <a:cs typeface="Calibri"/>
            </a:endParaRPr>
          </a:p>
          <a:p>
            <a:endParaRPr lang="ta-IN" sz="2800" dirty="0" smtClean="0">
              <a:latin typeface="Calibri"/>
              <a:cs typeface="Calibri"/>
            </a:endParaRPr>
          </a:p>
        </p:txBody>
      </p:sp>
    </p:spTree>
    <p:extLst>
      <p:ext uri="{BB962C8B-B14F-4D97-AF65-F5344CB8AC3E}">
        <p14:creationId xmlns:p14="http://schemas.microsoft.com/office/powerpoint/2010/main" val="178087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347275"/>
            <a:ext cx="8042276" cy="947745"/>
          </a:xfrm>
        </p:spPr>
        <p:txBody>
          <a:bodyPr/>
          <a:lstStyle/>
          <a:p>
            <a:r>
              <a:rPr lang="ta-IN" sz="4000" b="1" dirty="0" smtClean="0">
                <a:solidFill>
                  <a:srgbClr val="000090"/>
                </a:solidFill>
                <a:latin typeface="Calibri"/>
                <a:cs typeface="Calibri"/>
              </a:rPr>
              <a:t>Global NPO coalition – </a:t>
            </a:r>
            <a:br>
              <a:rPr lang="ta-IN" sz="4000" b="1" dirty="0" smtClean="0">
                <a:solidFill>
                  <a:srgbClr val="000090"/>
                </a:solidFill>
                <a:latin typeface="Calibri"/>
                <a:cs typeface="Calibri"/>
              </a:rPr>
            </a:br>
            <a:r>
              <a:rPr lang="ta-IN" sz="4000" b="1" dirty="0" smtClean="0">
                <a:solidFill>
                  <a:srgbClr val="000090"/>
                </a:solidFill>
                <a:latin typeface="Calibri"/>
                <a:cs typeface="Calibri"/>
              </a:rPr>
              <a:t>suggested key asks towards FATF</a:t>
            </a:r>
            <a:endParaRPr lang="en-US" sz="4000" b="1" dirty="0">
              <a:solidFill>
                <a:srgbClr val="000090"/>
              </a:solidFill>
              <a:latin typeface="Calibri"/>
              <a:cs typeface="Calibri"/>
            </a:endParaRPr>
          </a:p>
        </p:txBody>
      </p:sp>
      <p:sp>
        <p:nvSpPr>
          <p:cNvPr id="5" name="Content Placeholder 4"/>
          <p:cNvSpPr>
            <a:spLocks noGrp="1"/>
          </p:cNvSpPr>
          <p:nvPr>
            <p:ph idx="1"/>
          </p:nvPr>
        </p:nvSpPr>
        <p:spPr>
          <a:xfrm>
            <a:off x="549275" y="1506705"/>
            <a:ext cx="8042276" cy="5180078"/>
          </a:xfrm>
        </p:spPr>
        <p:txBody>
          <a:bodyPr>
            <a:normAutofit/>
          </a:bodyPr>
          <a:lstStyle/>
          <a:p>
            <a:pPr marL="0" indent="0">
              <a:buNone/>
            </a:pPr>
            <a:r>
              <a:rPr lang="ta-IN" sz="2800" b="1" dirty="0" smtClean="0">
                <a:solidFill>
                  <a:srgbClr val="FF0000"/>
                </a:solidFill>
                <a:cs typeface="Calibri"/>
              </a:rPr>
              <a:t>1.  C</a:t>
            </a:r>
            <a:r>
              <a:rPr lang="en-US" sz="2800" b="1" dirty="0" err="1" smtClean="0">
                <a:solidFill>
                  <a:srgbClr val="FF0000"/>
                </a:solidFill>
                <a:cs typeface="Calibri"/>
              </a:rPr>
              <a:t>ontent</a:t>
            </a:r>
            <a:r>
              <a:rPr lang="en-US" sz="2800" b="1" dirty="0" smtClean="0">
                <a:solidFill>
                  <a:srgbClr val="FF0000"/>
                </a:solidFill>
                <a:cs typeface="Calibri"/>
              </a:rPr>
              <a:t> </a:t>
            </a:r>
            <a:r>
              <a:rPr lang="en-US" sz="2800" b="1" dirty="0">
                <a:solidFill>
                  <a:srgbClr val="FF0000"/>
                </a:solidFill>
                <a:cs typeface="Calibri"/>
              </a:rPr>
              <a:t>of Recommendation 8 and </a:t>
            </a:r>
            <a:r>
              <a:rPr lang="en-US" sz="2800" b="1" dirty="0" smtClean="0">
                <a:solidFill>
                  <a:srgbClr val="FF0000"/>
                </a:solidFill>
                <a:cs typeface="Calibri"/>
              </a:rPr>
              <a:t>IN </a:t>
            </a:r>
            <a:endParaRPr lang="ta-IN" sz="2800" b="1" dirty="0" smtClean="0">
              <a:solidFill>
                <a:srgbClr val="FF0000"/>
              </a:solidFill>
              <a:cs typeface="Calibri"/>
            </a:endParaRPr>
          </a:p>
          <a:p>
            <a:r>
              <a:rPr lang="en-US" sz="2800" b="1" dirty="0" smtClean="0">
                <a:latin typeface="Calibri"/>
                <a:cs typeface="Calibri"/>
              </a:rPr>
              <a:t>R</a:t>
            </a:r>
            <a:r>
              <a:rPr lang="ta-IN" sz="2800" b="1" dirty="0" smtClean="0">
                <a:latin typeface="Calibri"/>
                <a:cs typeface="Calibri"/>
              </a:rPr>
              <a:t>evise the </a:t>
            </a:r>
            <a:r>
              <a:rPr lang="ta-IN" sz="2800" b="1" dirty="0" smtClean="0">
                <a:cs typeface="Calibri"/>
              </a:rPr>
              <a:t>Recommendation 8</a:t>
            </a:r>
            <a:r>
              <a:rPr lang="en-US" sz="2800" dirty="0" smtClean="0">
                <a:cs typeface="Calibri"/>
              </a:rPr>
              <a:t>, </a:t>
            </a:r>
            <a:r>
              <a:rPr lang="en-US" sz="2800" dirty="0">
                <a:cs typeface="Calibri"/>
              </a:rPr>
              <a:t>not just the </a:t>
            </a:r>
            <a:r>
              <a:rPr lang="en-US" sz="2800" dirty="0" smtClean="0">
                <a:cs typeface="Calibri"/>
              </a:rPr>
              <a:t>IN</a:t>
            </a:r>
            <a:endParaRPr lang="ta-IN" sz="2800" dirty="0">
              <a:cs typeface="Calibri"/>
            </a:endParaRPr>
          </a:p>
          <a:p>
            <a:pPr marL="571500" indent="-571500">
              <a:buFont typeface="+mj-lt"/>
              <a:buAutoNum type="romanLcPeriod"/>
            </a:pPr>
            <a:r>
              <a:rPr lang="ta-IN" sz="2800" dirty="0" smtClean="0">
                <a:cs typeface="Calibri"/>
              </a:rPr>
              <a:t> </a:t>
            </a:r>
            <a:r>
              <a:rPr lang="ta-IN" dirty="0" smtClean="0">
                <a:cs typeface="Calibri"/>
              </a:rPr>
              <a:t>Align policy documents with recently revised BPP </a:t>
            </a:r>
            <a:endParaRPr lang="ta-IN" dirty="0">
              <a:cs typeface="Calibri"/>
            </a:endParaRPr>
          </a:p>
          <a:p>
            <a:pPr marL="571500" indent="-571500">
              <a:buFont typeface="+mj-lt"/>
              <a:buAutoNum type="romanLcPeriod"/>
            </a:pPr>
            <a:r>
              <a:rPr lang="ta-IN" dirty="0" smtClean="0"/>
              <a:t>E</a:t>
            </a:r>
            <a:r>
              <a:rPr lang="en-US" dirty="0" err="1" smtClean="0"/>
              <a:t>xisting</a:t>
            </a:r>
            <a:r>
              <a:rPr lang="en-US" dirty="0" smtClean="0"/>
              <a:t> </a:t>
            </a:r>
            <a:r>
              <a:rPr lang="en-US" dirty="0"/>
              <a:t>wording of R8 is </a:t>
            </a:r>
            <a:r>
              <a:rPr lang="en-US" dirty="0">
                <a:latin typeface="Calibri"/>
                <a:cs typeface="Calibri"/>
              </a:rPr>
              <a:t>not in line with the FATF’s current risk-based </a:t>
            </a:r>
            <a:r>
              <a:rPr lang="en-US" dirty="0" smtClean="0">
                <a:latin typeface="Calibri"/>
                <a:cs typeface="Calibri"/>
              </a:rPr>
              <a:t>approach</a:t>
            </a:r>
            <a:r>
              <a:rPr lang="ta-IN" dirty="0" smtClean="0">
                <a:latin typeface="Calibri"/>
                <a:cs typeface="Calibri"/>
              </a:rPr>
              <a:t>:</a:t>
            </a:r>
            <a:r>
              <a:rPr lang="en-US" dirty="0" smtClean="0">
                <a:latin typeface="Calibri"/>
                <a:cs typeface="Calibri"/>
              </a:rPr>
              <a:t> </a:t>
            </a:r>
            <a:r>
              <a:rPr lang="ta-IN" dirty="0" smtClean="0">
                <a:latin typeface="Calibri"/>
                <a:cs typeface="Calibri"/>
              </a:rPr>
              <a:t>R8 currently stating </a:t>
            </a:r>
            <a:r>
              <a:rPr lang="en-US" dirty="0" smtClean="0">
                <a:latin typeface="Calibri"/>
                <a:cs typeface="Calibri"/>
              </a:rPr>
              <a:t>that </a:t>
            </a:r>
            <a:r>
              <a:rPr lang="en-US" dirty="0">
                <a:latin typeface="Calibri"/>
                <a:cs typeface="Calibri"/>
              </a:rPr>
              <a:t>the entire NPO sector is particularly vulnerable to terrorism financing </a:t>
            </a:r>
            <a:r>
              <a:rPr lang="en-US" dirty="0" smtClean="0">
                <a:latin typeface="Calibri"/>
                <a:cs typeface="Calibri"/>
              </a:rPr>
              <a:t>abuse</a:t>
            </a:r>
            <a:endParaRPr lang="ta-IN" dirty="0">
              <a:latin typeface="Calibri"/>
              <a:cs typeface="Calibri"/>
            </a:endParaRPr>
          </a:p>
          <a:p>
            <a:pPr marL="571500" indent="-571500">
              <a:buFont typeface="+mj-lt"/>
              <a:buAutoNum type="romanLcPeriod"/>
            </a:pPr>
            <a:r>
              <a:rPr lang="ta-IN" dirty="0" smtClean="0">
                <a:cs typeface="Calibri"/>
              </a:rPr>
              <a:t>Emphasise </a:t>
            </a:r>
            <a:r>
              <a:rPr lang="en-US" dirty="0" smtClean="0">
                <a:cs typeface="Calibri"/>
              </a:rPr>
              <a:t>a </a:t>
            </a:r>
            <a:r>
              <a:rPr lang="en-US" dirty="0">
                <a:cs typeface="Calibri"/>
              </a:rPr>
              <a:t>targeted and proportionate approach </a:t>
            </a:r>
            <a:r>
              <a:rPr lang="ta-IN" dirty="0" smtClean="0">
                <a:cs typeface="Calibri"/>
              </a:rPr>
              <a:t>of governments</a:t>
            </a:r>
            <a:endParaRPr lang="ta-IN" dirty="0" smtClean="0">
              <a:latin typeface="Calibri"/>
              <a:cs typeface="Calibri"/>
            </a:endParaRPr>
          </a:p>
          <a:p>
            <a:endParaRPr lang="ta-IN" sz="2800" dirty="0" smtClean="0">
              <a:latin typeface="Calibri"/>
              <a:cs typeface="Calibri"/>
            </a:endParaRPr>
          </a:p>
        </p:txBody>
      </p:sp>
    </p:spTree>
    <p:extLst>
      <p:ext uri="{BB962C8B-B14F-4D97-AF65-F5344CB8AC3E}">
        <p14:creationId xmlns:p14="http://schemas.microsoft.com/office/powerpoint/2010/main" val="318211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347275"/>
            <a:ext cx="8042276" cy="947745"/>
          </a:xfrm>
        </p:spPr>
        <p:txBody>
          <a:bodyPr/>
          <a:lstStyle/>
          <a:p>
            <a:r>
              <a:rPr lang="ta-IN" sz="4000" b="1" dirty="0" smtClean="0">
                <a:solidFill>
                  <a:srgbClr val="000090"/>
                </a:solidFill>
                <a:latin typeface="Calibri"/>
                <a:cs typeface="Calibri"/>
              </a:rPr>
              <a:t>Global NPO coalition – </a:t>
            </a:r>
            <a:br>
              <a:rPr lang="ta-IN" sz="4000" b="1" dirty="0" smtClean="0">
                <a:solidFill>
                  <a:srgbClr val="000090"/>
                </a:solidFill>
                <a:latin typeface="Calibri"/>
                <a:cs typeface="Calibri"/>
              </a:rPr>
            </a:br>
            <a:r>
              <a:rPr lang="ta-IN" sz="4000" b="1" dirty="0" smtClean="0">
                <a:solidFill>
                  <a:srgbClr val="000090"/>
                </a:solidFill>
                <a:latin typeface="Calibri"/>
                <a:cs typeface="Calibri"/>
              </a:rPr>
              <a:t>suggested key asks towards FATF</a:t>
            </a:r>
            <a:endParaRPr lang="en-US" sz="4000" b="1" dirty="0">
              <a:solidFill>
                <a:srgbClr val="000090"/>
              </a:solidFill>
              <a:latin typeface="Calibri"/>
              <a:cs typeface="Calibri"/>
            </a:endParaRPr>
          </a:p>
        </p:txBody>
      </p:sp>
      <p:sp>
        <p:nvSpPr>
          <p:cNvPr id="5" name="Content Placeholder 4"/>
          <p:cNvSpPr>
            <a:spLocks noGrp="1"/>
          </p:cNvSpPr>
          <p:nvPr>
            <p:ph idx="1"/>
          </p:nvPr>
        </p:nvSpPr>
        <p:spPr>
          <a:xfrm>
            <a:off x="549275" y="1506706"/>
            <a:ext cx="8042276" cy="5351294"/>
          </a:xfrm>
        </p:spPr>
        <p:txBody>
          <a:bodyPr>
            <a:normAutofit fontScale="77500" lnSpcReduction="20000"/>
          </a:bodyPr>
          <a:lstStyle/>
          <a:p>
            <a:r>
              <a:rPr lang="ta-IN" sz="3300" b="1" dirty="0" smtClean="0">
                <a:latin typeface="Calibri"/>
                <a:cs typeface="Calibri"/>
              </a:rPr>
              <a:t>Revise </a:t>
            </a:r>
            <a:r>
              <a:rPr lang="en-US" sz="3300" b="1" dirty="0" smtClean="0">
                <a:latin typeface="Calibri"/>
                <a:cs typeface="Calibri"/>
              </a:rPr>
              <a:t>of </a:t>
            </a:r>
            <a:r>
              <a:rPr lang="en-US" sz="3300" b="1" dirty="0">
                <a:latin typeface="Calibri"/>
                <a:cs typeface="Calibri"/>
              </a:rPr>
              <a:t>the </a:t>
            </a:r>
            <a:r>
              <a:rPr lang="en-US" sz="3300" b="1" dirty="0" smtClean="0">
                <a:latin typeface="Calibri"/>
                <a:cs typeface="Calibri"/>
              </a:rPr>
              <a:t>IN</a:t>
            </a:r>
            <a:r>
              <a:rPr lang="ta-IN" sz="3300" b="1" dirty="0">
                <a:latin typeface="Calibri"/>
                <a:cs typeface="Calibri"/>
              </a:rPr>
              <a:t> </a:t>
            </a:r>
            <a:r>
              <a:rPr lang="ta-IN" sz="3300" b="1" dirty="0" smtClean="0">
                <a:latin typeface="Calibri"/>
                <a:cs typeface="Calibri"/>
              </a:rPr>
              <a:t>to </a:t>
            </a:r>
            <a:r>
              <a:rPr lang="en-US" sz="3300" dirty="0" smtClean="0">
                <a:latin typeface="Calibri"/>
                <a:cs typeface="Calibri"/>
              </a:rPr>
              <a:t>better </a:t>
            </a:r>
            <a:r>
              <a:rPr lang="en-US" sz="3300" dirty="0">
                <a:latin typeface="Calibri"/>
                <a:cs typeface="Calibri"/>
              </a:rPr>
              <a:t>reflect the risk-based, proportionate and targeted approach </a:t>
            </a:r>
            <a:r>
              <a:rPr lang="ta-IN" sz="3300" dirty="0" smtClean="0">
                <a:latin typeface="Calibri"/>
                <a:cs typeface="Calibri"/>
              </a:rPr>
              <a:t>by </a:t>
            </a:r>
            <a:r>
              <a:rPr lang="en-US" sz="3300" dirty="0" smtClean="0">
                <a:latin typeface="Calibri"/>
                <a:cs typeface="Calibri"/>
              </a:rPr>
              <a:t>governments</a:t>
            </a:r>
            <a:r>
              <a:rPr lang="ta-IN" sz="3300" dirty="0" smtClean="0">
                <a:latin typeface="Calibri"/>
                <a:cs typeface="Calibri"/>
              </a:rPr>
              <a:t>:</a:t>
            </a:r>
          </a:p>
          <a:p>
            <a:pPr marL="571500" indent="-571500">
              <a:buFont typeface="+mj-lt"/>
              <a:buAutoNum type="romanLcPeriod"/>
            </a:pPr>
            <a:r>
              <a:rPr lang="ta-IN" sz="3100" dirty="0">
                <a:latin typeface="Calibri"/>
                <a:cs typeface="Calibri"/>
              </a:rPr>
              <a:t>R</a:t>
            </a:r>
            <a:r>
              <a:rPr lang="en-US" sz="3100" dirty="0" err="1" smtClean="0">
                <a:latin typeface="Calibri"/>
                <a:cs typeface="Calibri"/>
              </a:rPr>
              <a:t>isk</a:t>
            </a:r>
            <a:r>
              <a:rPr lang="en-US" sz="3100" dirty="0" smtClean="0">
                <a:latin typeface="Calibri"/>
                <a:cs typeface="Calibri"/>
              </a:rPr>
              <a:t> </a:t>
            </a:r>
            <a:r>
              <a:rPr lang="en-US" sz="3100" dirty="0">
                <a:latin typeface="Calibri"/>
                <a:cs typeface="Calibri"/>
              </a:rPr>
              <a:t>based </a:t>
            </a:r>
            <a:r>
              <a:rPr lang="en-US" sz="3100" dirty="0" smtClean="0">
                <a:latin typeface="Calibri"/>
                <a:cs typeface="Calibri"/>
              </a:rPr>
              <a:t>approach</a:t>
            </a:r>
            <a:r>
              <a:rPr lang="ta-IN" sz="3100" dirty="0" smtClean="0">
                <a:latin typeface="Calibri"/>
                <a:cs typeface="Calibri"/>
              </a:rPr>
              <a:t> (RBA)</a:t>
            </a:r>
            <a:r>
              <a:rPr lang="en-US" sz="3100" dirty="0" smtClean="0">
                <a:latin typeface="Calibri"/>
                <a:cs typeface="Calibri"/>
              </a:rPr>
              <a:t> </a:t>
            </a:r>
            <a:r>
              <a:rPr lang="en-US" sz="3100" dirty="0">
                <a:latin typeface="Calibri"/>
                <a:cs typeface="Calibri"/>
              </a:rPr>
              <a:t>that follows a risk assessment of the </a:t>
            </a:r>
            <a:r>
              <a:rPr lang="ta-IN" sz="3100" dirty="0" smtClean="0">
                <a:latin typeface="Calibri"/>
                <a:cs typeface="Calibri"/>
              </a:rPr>
              <a:t>NPO sector </a:t>
            </a:r>
            <a:r>
              <a:rPr lang="en-US" sz="3100" dirty="0" smtClean="0">
                <a:latin typeface="Calibri"/>
                <a:cs typeface="Calibri"/>
              </a:rPr>
              <a:t>should </a:t>
            </a:r>
            <a:r>
              <a:rPr lang="en-US" sz="3100" dirty="0">
                <a:latin typeface="Calibri"/>
                <a:cs typeface="Calibri"/>
              </a:rPr>
              <a:t>be the first </a:t>
            </a:r>
            <a:r>
              <a:rPr lang="ta-IN" sz="3100" dirty="0" smtClean="0">
                <a:latin typeface="Calibri"/>
                <a:cs typeface="Calibri"/>
              </a:rPr>
              <a:t>government </a:t>
            </a:r>
            <a:r>
              <a:rPr lang="en-US" sz="3100" dirty="0" smtClean="0">
                <a:latin typeface="Calibri"/>
                <a:cs typeface="Calibri"/>
              </a:rPr>
              <a:t>step </a:t>
            </a:r>
            <a:endParaRPr lang="ta-IN" sz="3100" dirty="0" smtClean="0">
              <a:latin typeface="Calibri"/>
              <a:cs typeface="Calibri"/>
            </a:endParaRPr>
          </a:p>
          <a:p>
            <a:pPr marL="571500" indent="-571500">
              <a:buFont typeface="+mj-lt"/>
              <a:buAutoNum type="romanLcPeriod"/>
            </a:pPr>
            <a:r>
              <a:rPr lang="ta-IN" sz="3100" dirty="0" smtClean="0">
                <a:latin typeface="Calibri"/>
                <a:cs typeface="Calibri"/>
              </a:rPr>
              <a:t>E</a:t>
            </a:r>
            <a:r>
              <a:rPr lang="en-US" sz="3100" dirty="0" err="1" smtClean="0">
                <a:latin typeface="Calibri"/>
                <a:cs typeface="Calibri"/>
              </a:rPr>
              <a:t>ntire</a:t>
            </a:r>
            <a:r>
              <a:rPr lang="en-US" sz="3100" dirty="0" smtClean="0">
                <a:latin typeface="Calibri"/>
                <a:cs typeface="Calibri"/>
              </a:rPr>
              <a:t> section</a:t>
            </a:r>
            <a:r>
              <a:rPr lang="ta-IN" sz="3100" dirty="0" smtClean="0">
                <a:latin typeface="Calibri"/>
                <a:cs typeface="Calibri"/>
              </a:rPr>
              <a:t> 5.b)</a:t>
            </a:r>
            <a:r>
              <a:rPr lang="en-US" sz="3100" dirty="0" smtClean="0">
                <a:latin typeface="Calibri"/>
                <a:cs typeface="Calibri"/>
              </a:rPr>
              <a:t> </a:t>
            </a:r>
            <a:r>
              <a:rPr lang="en-US" sz="3100" dirty="0">
                <a:latin typeface="Calibri"/>
                <a:cs typeface="Calibri"/>
              </a:rPr>
              <a:t>inconsistent with </a:t>
            </a:r>
            <a:r>
              <a:rPr lang="ta-IN" sz="3100" dirty="0" smtClean="0">
                <a:latin typeface="Calibri"/>
                <a:cs typeface="Calibri"/>
              </a:rPr>
              <a:t>RBA</a:t>
            </a:r>
            <a:r>
              <a:rPr lang="en-US" sz="3100" dirty="0" smtClean="0">
                <a:latin typeface="Calibri"/>
                <a:cs typeface="Calibri"/>
              </a:rPr>
              <a:t>.</a:t>
            </a:r>
            <a:r>
              <a:rPr lang="ta-IN" sz="3100" dirty="0" smtClean="0">
                <a:latin typeface="Calibri"/>
                <a:cs typeface="Calibri"/>
              </a:rPr>
              <a:t> </a:t>
            </a:r>
            <a:r>
              <a:rPr lang="ta-IN" sz="3100" dirty="0">
                <a:cs typeface="Calibri"/>
              </a:rPr>
              <a:t>P</a:t>
            </a:r>
            <a:r>
              <a:rPr lang="en-US" sz="3100" dirty="0" err="1" smtClean="0">
                <a:cs typeface="Calibri"/>
              </a:rPr>
              <a:t>romote</a:t>
            </a:r>
            <a:r>
              <a:rPr lang="en-US" sz="3100" dirty="0" smtClean="0">
                <a:cs typeface="Calibri"/>
              </a:rPr>
              <a:t> </a:t>
            </a:r>
            <a:r>
              <a:rPr lang="en-US" sz="3100" dirty="0">
                <a:cs typeface="Calibri"/>
              </a:rPr>
              <a:t>effective supervision or monitoring of those NPOs at risk and avoid over-regulation, which disrupts the activities of legitimate </a:t>
            </a:r>
            <a:r>
              <a:rPr lang="en-US" sz="3100" dirty="0" smtClean="0">
                <a:cs typeface="Calibri"/>
              </a:rPr>
              <a:t>NPOs</a:t>
            </a:r>
            <a:endParaRPr lang="ta-IN" sz="3100" dirty="0" smtClean="0">
              <a:cs typeface="Calibri"/>
            </a:endParaRPr>
          </a:p>
          <a:p>
            <a:pPr marL="571500" indent="-571500">
              <a:buFont typeface="+mj-lt"/>
              <a:buAutoNum type="romanLcPeriod"/>
            </a:pPr>
            <a:r>
              <a:rPr lang="ta-IN" sz="3100" dirty="0" smtClean="0">
                <a:cs typeface="Calibri"/>
              </a:rPr>
              <a:t>A</a:t>
            </a:r>
            <a:r>
              <a:rPr lang="en-US" sz="3100" dirty="0" err="1" smtClean="0">
                <a:cs typeface="Calibri"/>
              </a:rPr>
              <a:t>pply</a:t>
            </a:r>
            <a:r>
              <a:rPr lang="ta-IN" sz="3100" dirty="0" smtClean="0">
                <a:cs typeface="Calibri"/>
              </a:rPr>
              <a:t> measures</a:t>
            </a:r>
            <a:r>
              <a:rPr lang="en-US" sz="3100" dirty="0" smtClean="0">
                <a:cs typeface="Calibri"/>
              </a:rPr>
              <a:t> </a:t>
            </a:r>
            <a:r>
              <a:rPr lang="en-US" sz="3100" dirty="0">
                <a:cs typeface="Calibri"/>
              </a:rPr>
              <a:t>only to NPOs </a:t>
            </a:r>
            <a:r>
              <a:rPr lang="en-US" sz="3100" dirty="0" smtClean="0">
                <a:cs typeface="Calibri"/>
              </a:rPr>
              <a:t>identified </a:t>
            </a:r>
            <a:r>
              <a:rPr lang="en-US" sz="3100" dirty="0">
                <a:cs typeface="Calibri"/>
              </a:rPr>
              <a:t>to be at risk (either through laws or self-regulatory mechanisms</a:t>
            </a:r>
            <a:r>
              <a:rPr lang="en-US" sz="3100" dirty="0" smtClean="0">
                <a:cs typeface="Calibri"/>
              </a:rPr>
              <a:t>)</a:t>
            </a:r>
            <a:endParaRPr lang="ta-IN" sz="3100" dirty="0"/>
          </a:p>
          <a:p>
            <a:pPr marL="571500" indent="-571500">
              <a:buFont typeface="+mj-lt"/>
              <a:buAutoNum type="romanLcPeriod"/>
            </a:pPr>
            <a:r>
              <a:rPr lang="ta-IN" sz="3100" dirty="0">
                <a:latin typeface="Calibri"/>
                <a:cs typeface="Calibri"/>
              </a:rPr>
              <a:t>E</a:t>
            </a:r>
            <a:r>
              <a:rPr lang="ta-IN" sz="3100" dirty="0" smtClean="0">
                <a:latin typeface="Calibri"/>
                <a:cs typeface="Calibri"/>
              </a:rPr>
              <a:t>mphasise positive role of NPOs, especially in reducing </a:t>
            </a:r>
            <a:r>
              <a:rPr lang="en-US" sz="3100" dirty="0" smtClean="0">
                <a:cs typeface="Calibri"/>
              </a:rPr>
              <a:t>conditions </a:t>
            </a:r>
            <a:r>
              <a:rPr lang="en-US" sz="3100" dirty="0">
                <a:cs typeface="Calibri"/>
              </a:rPr>
              <a:t>that drive radicalization </a:t>
            </a:r>
            <a:r>
              <a:rPr lang="ta-IN" sz="3100" dirty="0" smtClean="0">
                <a:latin typeface="Calibri"/>
                <a:cs typeface="Calibri"/>
              </a:rPr>
              <a:t> </a:t>
            </a:r>
          </a:p>
          <a:p>
            <a:r>
              <a:rPr lang="ta-IN" sz="2800" dirty="0" smtClean="0">
                <a:latin typeface="Calibri"/>
                <a:cs typeface="Calibri"/>
              </a:rPr>
              <a:t>See all comments @ </a:t>
            </a:r>
            <a:r>
              <a:rPr lang="en-US" sz="2800" dirty="0">
                <a:solidFill>
                  <a:srgbClr val="3366FF"/>
                </a:solidFill>
              </a:rPr>
              <a:t>http://</a:t>
            </a:r>
            <a:r>
              <a:rPr lang="en-US" sz="2800" dirty="0" err="1">
                <a:solidFill>
                  <a:srgbClr val="3366FF"/>
                </a:solidFill>
              </a:rPr>
              <a:t>fatfplatform.org</a:t>
            </a:r>
            <a:r>
              <a:rPr lang="en-US" sz="2800" dirty="0">
                <a:solidFill>
                  <a:srgbClr val="3366FF"/>
                </a:solidFill>
              </a:rPr>
              <a:t>/call-to-action/ </a:t>
            </a:r>
            <a:endParaRPr lang="ta-IN" sz="2800" dirty="0" smtClean="0">
              <a:solidFill>
                <a:srgbClr val="3366FF"/>
              </a:solidFill>
              <a:latin typeface="Calibri"/>
              <a:cs typeface="Calibri"/>
            </a:endParaRPr>
          </a:p>
          <a:p>
            <a:endParaRPr lang="ta-IN" sz="2800" dirty="0" smtClean="0">
              <a:latin typeface="Calibri"/>
              <a:cs typeface="Calibri"/>
            </a:endParaRPr>
          </a:p>
        </p:txBody>
      </p:sp>
    </p:spTree>
    <p:extLst>
      <p:ext uri="{BB962C8B-B14F-4D97-AF65-F5344CB8AC3E}">
        <p14:creationId xmlns:p14="http://schemas.microsoft.com/office/powerpoint/2010/main" val="30961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245186"/>
            <a:ext cx="8042276" cy="1000026"/>
          </a:xfrm>
        </p:spPr>
        <p:txBody>
          <a:bodyPr/>
          <a:lstStyle/>
          <a:p>
            <a:r>
              <a:rPr lang="ta-IN" sz="4000" b="1" dirty="0" smtClean="0">
                <a:solidFill>
                  <a:srgbClr val="000090"/>
                </a:solidFill>
                <a:latin typeface="Calibri"/>
                <a:cs typeface="Calibri"/>
              </a:rPr>
              <a:t>Global NPO coalition – </a:t>
            </a:r>
            <a:br>
              <a:rPr lang="ta-IN" sz="4000" b="1" dirty="0" smtClean="0">
                <a:solidFill>
                  <a:srgbClr val="000090"/>
                </a:solidFill>
                <a:latin typeface="Calibri"/>
                <a:cs typeface="Calibri"/>
              </a:rPr>
            </a:br>
            <a:r>
              <a:rPr lang="ta-IN" sz="4000" b="1" dirty="0" smtClean="0">
                <a:solidFill>
                  <a:srgbClr val="000090"/>
                </a:solidFill>
                <a:latin typeface="Calibri"/>
                <a:cs typeface="Calibri"/>
              </a:rPr>
              <a:t>suggested key asks towards FATF</a:t>
            </a:r>
            <a:endParaRPr lang="en-US" sz="4000" b="1" dirty="0">
              <a:solidFill>
                <a:srgbClr val="000090"/>
              </a:solidFill>
              <a:latin typeface="Calibri"/>
              <a:cs typeface="Calibri"/>
            </a:endParaRPr>
          </a:p>
        </p:txBody>
      </p:sp>
      <p:sp>
        <p:nvSpPr>
          <p:cNvPr id="5" name="Content Placeholder 4"/>
          <p:cNvSpPr>
            <a:spLocks noGrp="1"/>
          </p:cNvSpPr>
          <p:nvPr>
            <p:ph idx="1"/>
          </p:nvPr>
        </p:nvSpPr>
        <p:spPr>
          <a:xfrm>
            <a:off x="1282494" y="1755748"/>
            <a:ext cx="7010141" cy="5096131"/>
          </a:xfrm>
        </p:spPr>
        <p:txBody>
          <a:bodyPr>
            <a:normAutofit/>
          </a:bodyPr>
          <a:lstStyle/>
          <a:p>
            <a:pPr marL="0" indent="0">
              <a:buNone/>
            </a:pPr>
            <a:r>
              <a:rPr lang="ta-IN" sz="2800" b="1" dirty="0" smtClean="0">
                <a:solidFill>
                  <a:srgbClr val="FF0000"/>
                </a:solidFill>
                <a:cs typeface="Calibri"/>
              </a:rPr>
              <a:t>2.  </a:t>
            </a:r>
            <a:r>
              <a:rPr lang="en-US" sz="2800" b="1" dirty="0" smtClean="0">
                <a:solidFill>
                  <a:srgbClr val="FF0000"/>
                </a:solidFill>
                <a:cs typeface="Calibri"/>
              </a:rPr>
              <a:t>FATF</a:t>
            </a:r>
            <a:r>
              <a:rPr lang="ta-IN" sz="2800" b="1" dirty="0" smtClean="0">
                <a:solidFill>
                  <a:srgbClr val="FF0000"/>
                </a:solidFill>
                <a:cs typeface="Calibri"/>
              </a:rPr>
              <a:t> </a:t>
            </a:r>
            <a:r>
              <a:rPr lang="en-US" sz="2800" b="1" dirty="0" smtClean="0">
                <a:solidFill>
                  <a:srgbClr val="FF0000"/>
                </a:solidFill>
                <a:cs typeface="Calibri"/>
              </a:rPr>
              <a:t>process </a:t>
            </a:r>
            <a:r>
              <a:rPr lang="en-US" sz="2800" b="1" dirty="0">
                <a:solidFill>
                  <a:srgbClr val="FF0000"/>
                </a:solidFill>
                <a:cs typeface="Calibri"/>
              </a:rPr>
              <a:t>of the revision </a:t>
            </a:r>
            <a:r>
              <a:rPr lang="ta-IN" sz="2800" b="1" dirty="0" smtClean="0">
                <a:solidFill>
                  <a:srgbClr val="FF0000"/>
                </a:solidFill>
                <a:cs typeface="Calibri"/>
              </a:rPr>
              <a:t>/ consultation on IN</a:t>
            </a:r>
            <a:endParaRPr lang="ta-IN" sz="2800" b="1" dirty="0" smtClean="0">
              <a:solidFill>
                <a:srgbClr val="FF0000"/>
              </a:solidFill>
              <a:latin typeface="Calibri"/>
              <a:cs typeface="Calibri"/>
            </a:endParaRPr>
          </a:p>
          <a:p>
            <a:r>
              <a:rPr lang="ta-IN" sz="2800" b="1" dirty="0">
                <a:latin typeface="Calibri"/>
                <a:cs typeface="Calibri"/>
              </a:rPr>
              <a:t>P</a:t>
            </a:r>
            <a:r>
              <a:rPr lang="en-US" sz="2800" b="1" dirty="0" err="1" smtClean="0">
                <a:latin typeface="Calibri"/>
                <a:cs typeface="Calibri"/>
              </a:rPr>
              <a:t>ublish</a:t>
            </a:r>
            <a:r>
              <a:rPr lang="en-US" sz="2800" dirty="0" smtClean="0"/>
              <a:t> </a:t>
            </a:r>
            <a:r>
              <a:rPr lang="en-US" sz="2800" b="1" dirty="0"/>
              <a:t>full drafts of the revised documents </a:t>
            </a:r>
            <a:r>
              <a:rPr lang="en-US" sz="2800" dirty="0"/>
              <a:t>for input by civil society</a:t>
            </a:r>
            <a:r>
              <a:rPr lang="en-US" sz="2800" b="1" dirty="0"/>
              <a:t> </a:t>
            </a:r>
            <a:r>
              <a:rPr lang="en-US" sz="2800" dirty="0"/>
              <a:t> </a:t>
            </a:r>
            <a:endParaRPr lang="ta-IN" sz="2800" dirty="0" smtClean="0"/>
          </a:p>
          <a:p>
            <a:r>
              <a:rPr lang="en-US" sz="2800" dirty="0" smtClean="0">
                <a:cs typeface="Calibri"/>
              </a:rPr>
              <a:t> </a:t>
            </a:r>
            <a:r>
              <a:rPr lang="ta-IN" sz="2800" b="1" dirty="0" smtClean="0">
                <a:cs typeface="Calibri"/>
              </a:rPr>
              <a:t>Organize</a:t>
            </a:r>
            <a:r>
              <a:rPr lang="ta-IN" sz="2800" dirty="0" smtClean="0">
                <a:cs typeface="Calibri"/>
              </a:rPr>
              <a:t> </a:t>
            </a:r>
            <a:r>
              <a:rPr lang="en-US" sz="2800" b="1" dirty="0"/>
              <a:t>public consultations with NPOs </a:t>
            </a:r>
            <a:r>
              <a:rPr lang="en-US" sz="2800" dirty="0"/>
              <a:t>on the draft </a:t>
            </a:r>
            <a:r>
              <a:rPr lang="en-US" sz="2800" dirty="0">
                <a:latin typeface="Calibri"/>
                <a:cs typeface="Calibri"/>
              </a:rPr>
              <a:t>versions </a:t>
            </a:r>
            <a:r>
              <a:rPr lang="ta-IN" sz="2800" dirty="0" smtClean="0">
                <a:latin typeface="Calibri"/>
                <a:cs typeface="Calibri"/>
              </a:rPr>
              <a:t> / possibly spring 2016</a:t>
            </a:r>
          </a:p>
          <a:p>
            <a:r>
              <a:rPr lang="ta-IN" sz="2800" dirty="0" smtClean="0">
                <a:latin typeface="Calibri"/>
                <a:cs typeface="Calibri"/>
              </a:rPr>
              <a:t>Allow time for </a:t>
            </a:r>
            <a:r>
              <a:rPr lang="ta-IN" sz="2800" b="1" dirty="0" smtClean="0">
                <a:latin typeface="Calibri"/>
                <a:cs typeface="Calibri"/>
              </a:rPr>
              <a:t>meaningful participation </a:t>
            </a:r>
          </a:p>
          <a:p>
            <a:pPr marL="0" indent="0">
              <a:buNone/>
            </a:pPr>
            <a:endParaRPr lang="ta-IN" sz="2800" dirty="0" smtClean="0">
              <a:latin typeface="Calibri"/>
              <a:cs typeface="Calibri"/>
            </a:endParaRPr>
          </a:p>
        </p:txBody>
      </p:sp>
    </p:spTree>
    <p:extLst>
      <p:ext uri="{BB962C8B-B14F-4D97-AF65-F5344CB8AC3E}">
        <p14:creationId xmlns:p14="http://schemas.microsoft.com/office/powerpoint/2010/main" val="2302037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257637"/>
            <a:ext cx="8042276" cy="1062287"/>
          </a:xfrm>
        </p:spPr>
        <p:txBody>
          <a:bodyPr/>
          <a:lstStyle/>
          <a:p>
            <a:r>
              <a:rPr lang="ta-IN" sz="4200" b="1" dirty="0" smtClean="0">
                <a:solidFill>
                  <a:srgbClr val="000090"/>
                </a:solidFill>
                <a:latin typeface="Calibri"/>
                <a:cs typeface="Calibri"/>
              </a:rPr>
              <a:t>Global NPO coalition – </a:t>
            </a:r>
            <a:br>
              <a:rPr lang="ta-IN" sz="4200" b="1" dirty="0" smtClean="0">
                <a:solidFill>
                  <a:srgbClr val="000090"/>
                </a:solidFill>
                <a:latin typeface="Calibri"/>
                <a:cs typeface="Calibri"/>
              </a:rPr>
            </a:br>
            <a:r>
              <a:rPr lang="ta-IN" sz="4200" b="1" dirty="0" smtClean="0">
                <a:solidFill>
                  <a:srgbClr val="000090"/>
                </a:solidFill>
                <a:latin typeface="Calibri"/>
                <a:cs typeface="Calibri"/>
              </a:rPr>
              <a:t>suggested key asks towards FATF</a:t>
            </a:r>
            <a:endParaRPr lang="en-US" sz="4200" b="1" dirty="0">
              <a:solidFill>
                <a:srgbClr val="000090"/>
              </a:solidFill>
              <a:latin typeface="Calibri"/>
              <a:cs typeface="Calibri"/>
            </a:endParaRPr>
          </a:p>
        </p:txBody>
      </p:sp>
      <p:sp>
        <p:nvSpPr>
          <p:cNvPr id="5" name="Content Placeholder 4"/>
          <p:cNvSpPr>
            <a:spLocks noGrp="1"/>
          </p:cNvSpPr>
          <p:nvPr>
            <p:ph idx="1"/>
          </p:nvPr>
        </p:nvSpPr>
        <p:spPr>
          <a:xfrm>
            <a:off x="1282494" y="1995556"/>
            <a:ext cx="7010141" cy="4862444"/>
          </a:xfrm>
        </p:spPr>
        <p:txBody>
          <a:bodyPr>
            <a:normAutofit/>
          </a:bodyPr>
          <a:lstStyle/>
          <a:p>
            <a:pPr marL="0" indent="0">
              <a:buNone/>
            </a:pPr>
            <a:r>
              <a:rPr lang="ta-IN" sz="2800" b="1" dirty="0">
                <a:solidFill>
                  <a:srgbClr val="FF0000"/>
                </a:solidFill>
                <a:latin typeface="Calibri"/>
                <a:cs typeface="Calibri"/>
              </a:rPr>
              <a:t>3</a:t>
            </a:r>
            <a:r>
              <a:rPr lang="ta-IN" sz="2800" b="1" dirty="0" smtClean="0">
                <a:solidFill>
                  <a:srgbClr val="FF0000"/>
                </a:solidFill>
                <a:latin typeface="Calibri"/>
                <a:cs typeface="Calibri"/>
              </a:rPr>
              <a:t>. Longterm FATF </a:t>
            </a:r>
            <a:r>
              <a:rPr lang="en-US" sz="2800" b="1" dirty="0" smtClean="0">
                <a:solidFill>
                  <a:srgbClr val="FF0000"/>
                </a:solidFill>
                <a:latin typeface="Calibri"/>
                <a:cs typeface="Calibri"/>
              </a:rPr>
              <a:t>engagement </a:t>
            </a:r>
            <a:r>
              <a:rPr lang="en-US" sz="2800" b="1" dirty="0">
                <a:solidFill>
                  <a:srgbClr val="FF0000"/>
                </a:solidFill>
                <a:latin typeface="Calibri"/>
                <a:cs typeface="Calibri"/>
              </a:rPr>
              <a:t>with </a:t>
            </a:r>
            <a:r>
              <a:rPr lang="ta-IN" sz="2800" b="1" dirty="0" smtClean="0">
                <a:solidFill>
                  <a:srgbClr val="FF0000"/>
                </a:solidFill>
                <a:latin typeface="Calibri"/>
                <a:cs typeface="Calibri"/>
              </a:rPr>
              <a:t>NPOs</a:t>
            </a:r>
          </a:p>
          <a:p>
            <a:r>
              <a:rPr lang="ta-IN" sz="2800" dirty="0" smtClean="0">
                <a:cs typeface="Calibri"/>
              </a:rPr>
              <a:t>S</a:t>
            </a:r>
            <a:r>
              <a:rPr lang="en-US" sz="2800" dirty="0" smtClean="0">
                <a:cs typeface="Calibri"/>
              </a:rPr>
              <a:t>up</a:t>
            </a:r>
            <a:r>
              <a:rPr lang="ta-IN" sz="2800" dirty="0" smtClean="0">
                <a:cs typeface="Calibri"/>
              </a:rPr>
              <a:t>p</a:t>
            </a:r>
            <a:r>
              <a:rPr lang="en-US" sz="2800" dirty="0" smtClean="0">
                <a:cs typeface="Calibri"/>
              </a:rPr>
              <a:t>ort </a:t>
            </a:r>
            <a:r>
              <a:rPr lang="en-US" sz="2800" dirty="0">
                <a:cs typeface="Calibri"/>
              </a:rPr>
              <a:t>NPO asks for a </a:t>
            </a:r>
            <a:r>
              <a:rPr lang="en-US" sz="2800" b="1" dirty="0">
                <a:cs typeface="Calibri"/>
              </a:rPr>
              <a:t>structured and systematic engagement of FATF with </a:t>
            </a:r>
            <a:r>
              <a:rPr lang="en-US" sz="2800" b="1" dirty="0" smtClean="0">
                <a:cs typeface="Calibri"/>
              </a:rPr>
              <a:t>NPOs</a:t>
            </a:r>
            <a:endParaRPr lang="ta-IN" sz="2800" b="1" dirty="0" smtClean="0">
              <a:cs typeface="Calibri"/>
            </a:endParaRPr>
          </a:p>
          <a:p>
            <a:r>
              <a:rPr lang="en-US" sz="2800" b="1" dirty="0">
                <a:cs typeface="Calibri"/>
              </a:rPr>
              <a:t> </a:t>
            </a:r>
            <a:r>
              <a:rPr lang="ta-IN" sz="2800" b="1" dirty="0" smtClean="0">
                <a:cs typeface="Calibri"/>
              </a:rPr>
              <a:t>Ask FATF to </a:t>
            </a:r>
            <a:r>
              <a:rPr lang="en-US" sz="2800" b="1" dirty="0" smtClean="0">
                <a:cs typeface="Calibri"/>
              </a:rPr>
              <a:t>adopt </a:t>
            </a:r>
            <a:r>
              <a:rPr lang="en-US" sz="2800" b="1" dirty="0">
                <a:cs typeface="Calibri"/>
              </a:rPr>
              <a:t>guidelines/principles on  engagement with </a:t>
            </a:r>
            <a:r>
              <a:rPr lang="en-US" sz="2800" b="1" dirty="0" smtClean="0">
                <a:cs typeface="Calibri"/>
              </a:rPr>
              <a:t>NPOs</a:t>
            </a:r>
            <a:r>
              <a:rPr lang="ta-IN" sz="2800" b="1" dirty="0" smtClean="0">
                <a:cs typeface="Calibri"/>
              </a:rPr>
              <a:t>: </a:t>
            </a:r>
          </a:p>
          <a:p>
            <a:pPr marL="0" indent="0">
              <a:buNone/>
            </a:pPr>
            <a:r>
              <a:rPr lang="en-US" sz="2800" dirty="0" smtClean="0">
                <a:solidFill>
                  <a:srgbClr val="3366FF"/>
                </a:solidFill>
              </a:rPr>
              <a:t>http</a:t>
            </a:r>
            <a:r>
              <a:rPr lang="en-US" sz="2800" dirty="0">
                <a:solidFill>
                  <a:srgbClr val="3366FF"/>
                </a:solidFill>
              </a:rPr>
              <a:t>://</a:t>
            </a:r>
            <a:r>
              <a:rPr lang="en-US" sz="2800" dirty="0" err="1">
                <a:solidFill>
                  <a:srgbClr val="3366FF"/>
                </a:solidFill>
              </a:rPr>
              <a:t>fatfplatform.org</a:t>
            </a:r>
            <a:r>
              <a:rPr lang="en-US" sz="2800" dirty="0">
                <a:solidFill>
                  <a:srgbClr val="3366FF"/>
                </a:solidFill>
              </a:rPr>
              <a:t>/call-to-action </a:t>
            </a:r>
            <a:r>
              <a:rPr lang="en-US" sz="2800" dirty="0">
                <a:solidFill>
                  <a:srgbClr val="3366FF"/>
                </a:solidFill>
                <a:cs typeface="Calibri"/>
              </a:rPr>
              <a:t> </a:t>
            </a:r>
            <a:endParaRPr lang="ta-IN" sz="2800" dirty="0" smtClean="0">
              <a:solidFill>
                <a:srgbClr val="3366FF"/>
              </a:solidFill>
              <a:cs typeface="Calibri"/>
            </a:endParaRPr>
          </a:p>
          <a:p>
            <a:r>
              <a:rPr lang="ta-IN" sz="2800" b="1" dirty="0" smtClean="0">
                <a:latin typeface="Calibri"/>
                <a:cs typeface="Calibri"/>
              </a:rPr>
              <a:t>National governments: </a:t>
            </a:r>
            <a:r>
              <a:rPr lang="ta-IN" sz="2800" dirty="0" smtClean="0">
                <a:latin typeface="Calibri"/>
                <a:cs typeface="Calibri"/>
              </a:rPr>
              <a:t>put this issue on the FATF agenda</a:t>
            </a:r>
          </a:p>
        </p:txBody>
      </p:sp>
    </p:spTree>
    <p:extLst>
      <p:ext uri="{BB962C8B-B14F-4D97-AF65-F5344CB8AC3E}">
        <p14:creationId xmlns:p14="http://schemas.microsoft.com/office/powerpoint/2010/main" val="1255765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257637"/>
            <a:ext cx="8042276" cy="1062287"/>
          </a:xfrm>
        </p:spPr>
        <p:txBody>
          <a:bodyPr/>
          <a:lstStyle/>
          <a:p>
            <a:r>
              <a:rPr lang="ta-IN" sz="4200" b="1" dirty="0" smtClean="0">
                <a:solidFill>
                  <a:srgbClr val="000090"/>
                </a:solidFill>
                <a:latin typeface="Calibri"/>
                <a:cs typeface="Calibri"/>
              </a:rPr>
              <a:t>Global NPO coalition – </a:t>
            </a:r>
            <a:br>
              <a:rPr lang="ta-IN" sz="4200" b="1" dirty="0" smtClean="0">
                <a:solidFill>
                  <a:srgbClr val="000090"/>
                </a:solidFill>
                <a:latin typeface="Calibri"/>
                <a:cs typeface="Calibri"/>
              </a:rPr>
            </a:br>
            <a:r>
              <a:rPr lang="ta-IN" sz="4200" b="1" dirty="0" smtClean="0">
                <a:solidFill>
                  <a:srgbClr val="000090"/>
                </a:solidFill>
                <a:latin typeface="Calibri"/>
                <a:cs typeface="Calibri"/>
              </a:rPr>
              <a:t>suggested key asks towards FATF</a:t>
            </a:r>
            <a:endParaRPr lang="en-US" sz="4200" b="1" dirty="0">
              <a:solidFill>
                <a:srgbClr val="000090"/>
              </a:solidFill>
              <a:latin typeface="Calibri"/>
              <a:cs typeface="Calibri"/>
            </a:endParaRPr>
          </a:p>
        </p:txBody>
      </p:sp>
      <p:sp>
        <p:nvSpPr>
          <p:cNvPr id="5" name="Content Placeholder 4"/>
          <p:cNvSpPr>
            <a:spLocks noGrp="1"/>
          </p:cNvSpPr>
          <p:nvPr>
            <p:ph idx="1"/>
          </p:nvPr>
        </p:nvSpPr>
        <p:spPr>
          <a:xfrm>
            <a:off x="1282494" y="1995556"/>
            <a:ext cx="7010141" cy="4862444"/>
          </a:xfrm>
        </p:spPr>
        <p:txBody>
          <a:bodyPr>
            <a:normAutofit/>
          </a:bodyPr>
          <a:lstStyle/>
          <a:p>
            <a:pPr marL="0" indent="0">
              <a:buNone/>
            </a:pPr>
            <a:r>
              <a:rPr lang="ta-IN" sz="2800" b="1" dirty="0" smtClean="0">
                <a:solidFill>
                  <a:srgbClr val="FF0000"/>
                </a:solidFill>
                <a:cs typeface="Calibri"/>
              </a:rPr>
              <a:t> What can national governments do?</a:t>
            </a:r>
            <a:endParaRPr lang="ta-IN" sz="2800" b="1" dirty="0" smtClean="0">
              <a:solidFill>
                <a:srgbClr val="FF0000"/>
              </a:solidFill>
              <a:latin typeface="Calibri"/>
              <a:cs typeface="Calibri"/>
            </a:endParaRPr>
          </a:p>
          <a:p>
            <a:r>
              <a:rPr lang="ta-IN" sz="2800" b="1" dirty="0" smtClean="0">
                <a:latin typeface="Calibri"/>
                <a:cs typeface="Calibri"/>
              </a:rPr>
              <a:t>Outreach</a:t>
            </a:r>
            <a:r>
              <a:rPr lang="ta-IN" sz="2800" dirty="0" smtClean="0">
                <a:latin typeface="Calibri"/>
                <a:cs typeface="Calibri"/>
              </a:rPr>
              <a:t> </a:t>
            </a:r>
            <a:r>
              <a:rPr lang="en-US" sz="2800" b="1" dirty="0" smtClean="0">
                <a:latin typeface="Calibri"/>
                <a:cs typeface="Calibri"/>
              </a:rPr>
              <a:t>to </a:t>
            </a:r>
            <a:r>
              <a:rPr lang="en-US" sz="2800" b="1" dirty="0">
                <a:latin typeface="Calibri"/>
                <a:cs typeface="Calibri"/>
              </a:rPr>
              <a:t>NPOs </a:t>
            </a:r>
            <a:r>
              <a:rPr lang="en-US" sz="2800" dirty="0">
                <a:latin typeface="Calibri"/>
                <a:cs typeface="Calibri"/>
              </a:rPr>
              <a:t>and </a:t>
            </a:r>
            <a:r>
              <a:rPr lang="en-US" sz="2800" dirty="0" smtClean="0">
                <a:latin typeface="Calibri"/>
                <a:cs typeface="Calibri"/>
              </a:rPr>
              <a:t>brief</a:t>
            </a:r>
            <a:r>
              <a:rPr lang="ta-IN" sz="2800" dirty="0" smtClean="0">
                <a:latin typeface="Calibri"/>
                <a:cs typeface="Calibri"/>
              </a:rPr>
              <a:t>ing </a:t>
            </a:r>
            <a:r>
              <a:rPr lang="en-US" sz="2800" dirty="0" smtClean="0">
                <a:latin typeface="Calibri"/>
                <a:cs typeface="Calibri"/>
              </a:rPr>
              <a:t>on </a:t>
            </a:r>
            <a:r>
              <a:rPr lang="en-US" sz="2800" dirty="0">
                <a:latin typeface="Calibri"/>
                <a:cs typeface="Calibri"/>
              </a:rPr>
              <a:t>the outcomes of </a:t>
            </a:r>
            <a:r>
              <a:rPr lang="ta-IN" sz="2800" dirty="0" smtClean="0">
                <a:latin typeface="Calibri"/>
                <a:cs typeface="Calibri"/>
              </a:rPr>
              <a:t>each </a:t>
            </a:r>
            <a:r>
              <a:rPr lang="en-US" sz="2800" dirty="0" smtClean="0">
                <a:latin typeface="Calibri"/>
                <a:cs typeface="Calibri"/>
              </a:rPr>
              <a:t>FATF </a:t>
            </a:r>
            <a:r>
              <a:rPr lang="en-US" sz="2800" dirty="0">
                <a:latin typeface="Calibri"/>
                <a:cs typeface="Calibri"/>
              </a:rPr>
              <a:t>plenary </a:t>
            </a:r>
            <a:endParaRPr lang="ta-IN" sz="2800" dirty="0" smtClean="0">
              <a:latin typeface="Calibri"/>
              <a:cs typeface="Calibri"/>
            </a:endParaRPr>
          </a:p>
          <a:p>
            <a:r>
              <a:rPr lang="en-US" sz="2800" b="1" dirty="0">
                <a:cs typeface="Calibri"/>
              </a:rPr>
              <a:t>Distribute the draft(s) of the revised IN </a:t>
            </a:r>
            <a:r>
              <a:rPr lang="en-US" sz="2800" dirty="0">
                <a:cs typeface="Calibri"/>
              </a:rPr>
              <a:t>in its early form to national NPOs </a:t>
            </a:r>
            <a:endParaRPr lang="ta-IN" sz="2800" dirty="0" smtClean="0">
              <a:cs typeface="Calibri"/>
            </a:endParaRPr>
          </a:p>
          <a:p>
            <a:r>
              <a:rPr lang="en-US" sz="2800" b="1" dirty="0">
                <a:cs typeface="Calibri"/>
              </a:rPr>
              <a:t>Consult national NPOs</a:t>
            </a:r>
            <a:r>
              <a:rPr lang="en-US" sz="2800" dirty="0">
                <a:cs typeface="Calibri"/>
              </a:rPr>
              <a:t> on the drafts, </a:t>
            </a:r>
            <a:r>
              <a:rPr lang="en-US" sz="2800" b="1" dirty="0">
                <a:cs typeface="Calibri"/>
              </a:rPr>
              <a:t>integrate</a:t>
            </a:r>
            <a:r>
              <a:rPr lang="en-US" sz="2800" dirty="0">
                <a:cs typeface="Calibri"/>
              </a:rPr>
              <a:t> their input </a:t>
            </a:r>
            <a:endParaRPr lang="ta-IN" sz="2800" dirty="0" smtClean="0">
              <a:latin typeface="Calibri"/>
              <a:cs typeface="Calibri"/>
            </a:endParaRPr>
          </a:p>
        </p:txBody>
      </p:sp>
    </p:spTree>
    <p:extLst>
      <p:ext uri="{BB962C8B-B14F-4D97-AF65-F5344CB8AC3E}">
        <p14:creationId xmlns:p14="http://schemas.microsoft.com/office/powerpoint/2010/main" val="4279678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115</TotalTime>
  <Words>458</Words>
  <Application>Microsoft Office PowerPoint</Application>
  <PresentationFormat>On-screen Show (4:3)</PresentationFormat>
  <Paragraphs>56</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Calibri</vt:lpstr>
      <vt:lpstr>Latha</vt:lpstr>
      <vt:lpstr>Wingdings 2</vt:lpstr>
      <vt:lpstr>Breeze</vt:lpstr>
      <vt:lpstr>Document</vt:lpstr>
      <vt:lpstr>HAVE A SAY IN HOW FATF COUNTER-TERRORISM POLICIES ARE DESIGNED</vt:lpstr>
      <vt:lpstr>Discussion points</vt:lpstr>
      <vt:lpstr>FATF key documents on NPOs</vt:lpstr>
      <vt:lpstr>Process of revision for IN </vt:lpstr>
      <vt:lpstr>Global NPO coalition –  suggested key asks towards FATF</vt:lpstr>
      <vt:lpstr>Global NPO coalition –  suggested key asks towards FATF</vt:lpstr>
      <vt:lpstr>Global NPO coalition –  suggested key asks towards FATF</vt:lpstr>
      <vt:lpstr>Global NPO coalition –  suggested key asks towards FATF</vt:lpstr>
      <vt:lpstr>Global NPO coalition –  suggested key asks towards FATF</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Vanja Skoric</dc:creator>
  <cp:lastModifiedBy>Andrea Hall</cp:lastModifiedBy>
  <cp:revision>20</cp:revision>
  <dcterms:created xsi:type="dcterms:W3CDTF">2015-11-12T13:12:44Z</dcterms:created>
  <dcterms:modified xsi:type="dcterms:W3CDTF">2015-11-18T16:11:58Z</dcterms:modified>
</cp:coreProperties>
</file>